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8" r:id="rId4"/>
    <p:sldId id="263" r:id="rId5"/>
    <p:sldId id="259" r:id="rId6"/>
    <p:sldId id="265" r:id="rId7"/>
    <p:sldId id="266" r:id="rId8"/>
    <p:sldId id="268" r:id="rId9"/>
    <p:sldId id="262" r:id="rId10"/>
    <p:sldId id="274" r:id="rId11"/>
    <p:sldId id="272" r:id="rId12"/>
    <p:sldId id="273" r:id="rId13"/>
    <p:sldId id="271" r:id="rId14"/>
    <p:sldId id="264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EE2F53"/>
    <a:srgbClr val="CCECFF"/>
    <a:srgbClr val="99CCFF"/>
    <a:srgbClr val="3399FF"/>
    <a:srgbClr val="4F81BD"/>
    <a:srgbClr val="60BC46"/>
    <a:srgbClr val="2D7D91"/>
    <a:srgbClr val="C22253"/>
    <a:srgbClr val="5BBD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3E2FC-1254-4211-8BFE-9D0F754FF1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37B95-965D-49E8-BACA-094631BC954A}">
      <dgm:prSet custT="1"/>
      <dgm:spPr>
        <a:xfrm rot="5400000">
          <a:off x="-210275" y="212497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endParaRPr lang="ru-RU" sz="16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536848-13A3-4A2C-9B3B-B4002720A115}" type="parTrans" cxnId="{1FDD2043-977E-4F63-9EC7-E14319427F7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AEF44-7A93-4194-A7E9-5618152EFD91}" type="sibTrans" cxnId="{1FDD2043-977E-4F63-9EC7-E14319427F7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26056-F470-4D55-9B04-530B1D402E6F}">
      <dgm:prSet custT="1"/>
      <dgm:spPr>
        <a:xfrm rot="5400000">
          <a:off x="-210275" y="1417569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endParaRPr lang="ru-RU" sz="16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7481F45-B875-40CE-AF23-BD02A9C218A3}" type="parTrans" cxnId="{AB92F625-80F1-4F55-8712-083B3F459C7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5128E-10DC-43F6-8E34-0E5D5FCA4F26}" type="sibTrans" cxnId="{AB92F625-80F1-4F55-8712-083B3F459C7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5FBD7-A421-4C8E-825C-898AD8FFF2B7}">
      <dgm:prSet custT="1"/>
      <dgm:spPr>
        <a:xfrm rot="5400000">
          <a:off x="-210275" y="2622641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endParaRPr lang="ru-RU" sz="16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13F150-6673-4D02-BC10-925C23245659}" type="parTrans" cxnId="{2DA69A79-DA12-4E0A-BA73-BEB70DA5E38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6354B-9CB7-4573-9250-FC462816610F}" type="sibTrans" cxnId="{2DA69A79-DA12-4E0A-BA73-BEB70DA5E38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1AD6F-D598-4395-A760-26453ACDDF06}">
      <dgm:prSet custT="1"/>
      <dgm:spPr>
        <a:xfrm rot="5400000">
          <a:off x="2015265" y="-1031758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упрощенная</a:t>
          </a:r>
          <a:r>
            <a:rPr lang="ru-RU" sz="16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(регистрация через SMS) -  доступ к информационным услугам</a:t>
          </a:r>
          <a:endParaRPr lang="ru-RU" sz="16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E81F25C-0806-481D-B3A9-6EBF7AEC3DA1}" type="parTrans" cxnId="{C7F29305-3B38-46D4-9E3E-CD72913E259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C6B6E-503F-4956-A9D2-03AF77F69FBF}" type="sibTrans" cxnId="{C7F29305-3B38-46D4-9E3E-CD72913E259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3B0B-7979-4CA9-B479-3D254E158EDD}">
      <dgm:prSet custT="1"/>
      <dgm:spPr>
        <a:xfrm rot="5400000">
          <a:off x="2015265" y="173313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стандартная</a:t>
          </a:r>
          <a:r>
            <a:rPr lang="ru-RU" sz="16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  доступ к расширенным возможностям Единого портала, запись в ведомства</a:t>
          </a:r>
          <a:endParaRPr lang="ru-RU" sz="16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8C4BC5A-2EA0-4915-A96C-E980F3163826}" type="parTrans" cxnId="{8776489C-B57A-46C8-9147-402A9162762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FAB04-8599-4E0B-808D-28F266D47001}" type="sibTrans" cxnId="{8776489C-B57A-46C8-9147-402A9162762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A31BD-3D63-4842-90D6-D41E372062BF}">
      <dgm:prSet custT="1"/>
      <dgm:spPr>
        <a:xfrm rot="5400000">
          <a:off x="2015265" y="1378385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подтвержденная</a:t>
          </a:r>
          <a:r>
            <a:rPr lang="ru-RU" sz="16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-доступ к юридически значимым, финансовым услугам </a:t>
          </a:r>
          <a:endParaRPr lang="ru-RU" sz="16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A9FB9D3-5B7E-4F94-B215-39CC4999E06A}" type="parTrans" cxnId="{0B02127F-81E6-4ADA-8909-25A06DC34A3B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22173-5FF7-42F9-A2BA-618E1F93A51D}" type="sibTrans" cxnId="{0B02127F-81E6-4ADA-8909-25A06DC34A3B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034D5-BE1F-4080-AF31-B4B71EFE13C2}" type="pres">
      <dgm:prSet presAssocID="{A453E2FC-1254-4211-8BFE-9D0F754FF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F76DD-7185-4E20-90D6-91EC7F7CD8DC}" type="pres">
      <dgm:prSet presAssocID="{50437B95-965D-49E8-BACA-094631BC954A}" presName="composite" presStyleCnt="0"/>
      <dgm:spPr/>
    </dgm:pt>
    <dgm:pt modelId="{8B229CE7-E2E9-443E-BA38-D9064A79F1CD}" type="pres">
      <dgm:prSet presAssocID="{50437B95-965D-49E8-BACA-094631BC95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CB3C3-1588-476C-B6F7-196642C0F7C6}" type="pres">
      <dgm:prSet presAssocID="{50437B95-965D-49E8-BACA-094631BC95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74AE4-7C3F-4D28-8B56-01418DC428E2}" type="pres">
      <dgm:prSet presAssocID="{BE5AEF44-7A93-4194-A7E9-5618152EFD91}" presName="sp" presStyleCnt="0"/>
      <dgm:spPr/>
    </dgm:pt>
    <dgm:pt modelId="{C2B194FA-6E75-42B7-8ACD-BF2EA62DA977}" type="pres">
      <dgm:prSet presAssocID="{2D326056-F470-4D55-9B04-530B1D402E6F}" presName="composite" presStyleCnt="0"/>
      <dgm:spPr/>
    </dgm:pt>
    <dgm:pt modelId="{D980B1B3-0417-4B2C-96C3-3FB5D21B46D3}" type="pres">
      <dgm:prSet presAssocID="{2D326056-F470-4D55-9B04-530B1D402E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6D7D-C128-4D0F-BA58-4E59199B8F4B}" type="pres">
      <dgm:prSet presAssocID="{2D326056-F470-4D55-9B04-530B1D402E6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DFE74-3E19-4E9B-8399-34FEEA59C120}" type="pres">
      <dgm:prSet presAssocID="{F8C5128E-10DC-43F6-8E34-0E5D5FCA4F26}" presName="sp" presStyleCnt="0"/>
      <dgm:spPr/>
    </dgm:pt>
    <dgm:pt modelId="{074A9505-8DB9-4D5A-B0DE-514681B13BFE}" type="pres">
      <dgm:prSet presAssocID="{1A95FBD7-A421-4C8E-825C-898AD8FFF2B7}" presName="composite" presStyleCnt="0"/>
      <dgm:spPr/>
    </dgm:pt>
    <dgm:pt modelId="{E79652D8-B464-45BC-8FF1-0823F12B9BBF}" type="pres">
      <dgm:prSet presAssocID="{1A95FBD7-A421-4C8E-825C-898AD8FFF2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BFBD2-811F-462B-82E7-0DCE79DDCDDB}" type="pres">
      <dgm:prSet presAssocID="{1A95FBD7-A421-4C8E-825C-898AD8FFF2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7011A-6B77-40D0-A847-0513AE8C949E}" type="presOf" srcId="{20A03B0B-7979-4CA9-B479-3D254E158EDD}" destId="{EC816D7D-C128-4D0F-BA58-4E59199B8F4B}" srcOrd="0" destOrd="0" presId="urn:microsoft.com/office/officeart/2005/8/layout/chevron2"/>
    <dgm:cxn modelId="{63952E25-4E7A-457D-A3C5-C372034898AD}" type="presOf" srcId="{A453E2FC-1254-4211-8BFE-9D0F754FF16F}" destId="{015034D5-BE1F-4080-AF31-B4B71EFE13C2}" srcOrd="0" destOrd="0" presId="urn:microsoft.com/office/officeart/2005/8/layout/chevron2"/>
    <dgm:cxn modelId="{2DA69A79-DA12-4E0A-BA73-BEB70DA5E381}" srcId="{A453E2FC-1254-4211-8BFE-9D0F754FF16F}" destId="{1A95FBD7-A421-4C8E-825C-898AD8FFF2B7}" srcOrd="2" destOrd="0" parTransId="{0613F150-6673-4D02-BC10-925C23245659}" sibTransId="{2A96354B-9CB7-4573-9250-FC462816610F}"/>
    <dgm:cxn modelId="{174F9DB5-8F33-4090-8684-C91B81850754}" type="presOf" srcId="{06F1AD6F-D598-4395-A760-26453ACDDF06}" destId="{5F8CB3C3-1588-476C-B6F7-196642C0F7C6}" srcOrd="0" destOrd="0" presId="urn:microsoft.com/office/officeart/2005/8/layout/chevron2"/>
    <dgm:cxn modelId="{AB92F625-80F1-4F55-8712-083B3F459C77}" srcId="{A453E2FC-1254-4211-8BFE-9D0F754FF16F}" destId="{2D326056-F470-4D55-9B04-530B1D402E6F}" srcOrd="1" destOrd="0" parTransId="{E7481F45-B875-40CE-AF23-BD02A9C218A3}" sibTransId="{F8C5128E-10DC-43F6-8E34-0E5D5FCA4F26}"/>
    <dgm:cxn modelId="{0B02127F-81E6-4ADA-8909-25A06DC34A3B}" srcId="{1A95FBD7-A421-4C8E-825C-898AD8FFF2B7}" destId="{452A31BD-3D63-4842-90D6-D41E372062BF}" srcOrd="0" destOrd="0" parTransId="{DA9FB9D3-5B7E-4F94-B215-39CC4999E06A}" sibTransId="{37E22173-5FF7-42F9-A2BA-618E1F93A51D}"/>
    <dgm:cxn modelId="{20CB59E7-FF7F-4F8A-8882-069307CAB035}" type="presOf" srcId="{50437B95-965D-49E8-BACA-094631BC954A}" destId="{8B229CE7-E2E9-443E-BA38-D9064A79F1CD}" srcOrd="0" destOrd="0" presId="urn:microsoft.com/office/officeart/2005/8/layout/chevron2"/>
    <dgm:cxn modelId="{C7F29305-3B38-46D4-9E3E-CD72913E2591}" srcId="{50437B95-965D-49E8-BACA-094631BC954A}" destId="{06F1AD6F-D598-4395-A760-26453ACDDF06}" srcOrd="0" destOrd="0" parTransId="{6E81F25C-0806-481D-B3A9-6EBF7AEC3DA1}" sibTransId="{D5DC6B6E-503F-4956-A9D2-03AF77F69FBF}"/>
    <dgm:cxn modelId="{D83E55F9-F948-4CD7-BCCA-03B5AEF73BF8}" type="presOf" srcId="{452A31BD-3D63-4842-90D6-D41E372062BF}" destId="{9EEBFBD2-811F-462B-82E7-0DCE79DDCDDB}" srcOrd="0" destOrd="0" presId="urn:microsoft.com/office/officeart/2005/8/layout/chevron2"/>
    <dgm:cxn modelId="{8776489C-B57A-46C8-9147-402A91627623}" srcId="{2D326056-F470-4D55-9B04-530B1D402E6F}" destId="{20A03B0B-7979-4CA9-B479-3D254E158EDD}" srcOrd="0" destOrd="0" parTransId="{58C4BC5A-2EA0-4915-A96C-E980F3163826}" sibTransId="{E35FAB04-8599-4E0B-808D-28F266D47001}"/>
    <dgm:cxn modelId="{19C2F8ED-D920-4A1C-B3C2-3FB24BC15674}" type="presOf" srcId="{2D326056-F470-4D55-9B04-530B1D402E6F}" destId="{D980B1B3-0417-4B2C-96C3-3FB5D21B46D3}" srcOrd="0" destOrd="0" presId="urn:microsoft.com/office/officeart/2005/8/layout/chevron2"/>
    <dgm:cxn modelId="{2F4FED5B-D018-4A9A-BF79-47B893C2C2BD}" type="presOf" srcId="{1A95FBD7-A421-4C8E-825C-898AD8FFF2B7}" destId="{E79652D8-B464-45BC-8FF1-0823F12B9BBF}" srcOrd="0" destOrd="0" presId="urn:microsoft.com/office/officeart/2005/8/layout/chevron2"/>
    <dgm:cxn modelId="{1FDD2043-977E-4F63-9EC7-E14319427F70}" srcId="{A453E2FC-1254-4211-8BFE-9D0F754FF16F}" destId="{50437B95-965D-49E8-BACA-094631BC954A}" srcOrd="0" destOrd="0" parTransId="{73536848-13A3-4A2C-9B3B-B4002720A115}" sibTransId="{BE5AEF44-7A93-4194-A7E9-5618152EFD91}"/>
    <dgm:cxn modelId="{46BF41EF-0ADC-4120-B03F-B8865AC073A6}" type="presParOf" srcId="{015034D5-BE1F-4080-AF31-B4B71EFE13C2}" destId="{2DFF76DD-7185-4E20-90D6-91EC7F7CD8DC}" srcOrd="0" destOrd="0" presId="urn:microsoft.com/office/officeart/2005/8/layout/chevron2"/>
    <dgm:cxn modelId="{8B73C201-4BD3-4C51-A501-2643A04F566E}" type="presParOf" srcId="{2DFF76DD-7185-4E20-90D6-91EC7F7CD8DC}" destId="{8B229CE7-E2E9-443E-BA38-D9064A79F1CD}" srcOrd="0" destOrd="0" presId="urn:microsoft.com/office/officeart/2005/8/layout/chevron2"/>
    <dgm:cxn modelId="{B13AFF14-E1D8-42A9-904E-6E949AC8A87A}" type="presParOf" srcId="{2DFF76DD-7185-4E20-90D6-91EC7F7CD8DC}" destId="{5F8CB3C3-1588-476C-B6F7-196642C0F7C6}" srcOrd="1" destOrd="0" presId="urn:microsoft.com/office/officeart/2005/8/layout/chevron2"/>
    <dgm:cxn modelId="{FB002766-205F-4555-A0AD-30DAB360DD54}" type="presParOf" srcId="{015034D5-BE1F-4080-AF31-B4B71EFE13C2}" destId="{00074AE4-7C3F-4D28-8B56-01418DC428E2}" srcOrd="1" destOrd="0" presId="urn:microsoft.com/office/officeart/2005/8/layout/chevron2"/>
    <dgm:cxn modelId="{98E06662-1CEB-4E97-9C2F-2560F56F80EE}" type="presParOf" srcId="{015034D5-BE1F-4080-AF31-B4B71EFE13C2}" destId="{C2B194FA-6E75-42B7-8ACD-BF2EA62DA977}" srcOrd="2" destOrd="0" presId="urn:microsoft.com/office/officeart/2005/8/layout/chevron2"/>
    <dgm:cxn modelId="{CC150D2B-9608-470C-9AFF-E56C47432C57}" type="presParOf" srcId="{C2B194FA-6E75-42B7-8ACD-BF2EA62DA977}" destId="{D980B1B3-0417-4B2C-96C3-3FB5D21B46D3}" srcOrd="0" destOrd="0" presId="urn:microsoft.com/office/officeart/2005/8/layout/chevron2"/>
    <dgm:cxn modelId="{14424C03-D08C-4E22-8CEA-1C77EBBA29BF}" type="presParOf" srcId="{C2B194FA-6E75-42B7-8ACD-BF2EA62DA977}" destId="{EC816D7D-C128-4D0F-BA58-4E59199B8F4B}" srcOrd="1" destOrd="0" presId="urn:microsoft.com/office/officeart/2005/8/layout/chevron2"/>
    <dgm:cxn modelId="{3C16155E-749A-4A67-A75F-DF771CF086E4}" type="presParOf" srcId="{015034D5-BE1F-4080-AF31-B4B71EFE13C2}" destId="{4C7DFE74-3E19-4E9B-8399-34FEEA59C120}" srcOrd="3" destOrd="0" presId="urn:microsoft.com/office/officeart/2005/8/layout/chevron2"/>
    <dgm:cxn modelId="{F5A7278B-700F-4207-92EB-0B8CD8730289}" type="presParOf" srcId="{015034D5-BE1F-4080-AF31-B4B71EFE13C2}" destId="{074A9505-8DB9-4D5A-B0DE-514681B13BFE}" srcOrd="4" destOrd="0" presId="urn:microsoft.com/office/officeart/2005/8/layout/chevron2"/>
    <dgm:cxn modelId="{83C00C62-C7A9-4E7E-9E65-19916CC50F5D}" type="presParOf" srcId="{074A9505-8DB9-4D5A-B0DE-514681B13BFE}" destId="{E79652D8-B464-45BC-8FF1-0823F12B9BBF}" srcOrd="0" destOrd="0" presId="urn:microsoft.com/office/officeart/2005/8/layout/chevron2"/>
    <dgm:cxn modelId="{85208E73-025A-4A0E-A5E1-E6A9A7DDB743}" type="presParOf" srcId="{074A9505-8DB9-4D5A-B0DE-514681B13BFE}" destId="{9EEBFBD2-811F-462B-82E7-0DCE79DDC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29CE7-E2E9-443E-BA38-D9064A79F1CD}">
      <dsp:nvSpPr>
        <dsp:cNvPr id="0" name=""/>
        <dsp:cNvSpPr/>
      </dsp:nvSpPr>
      <dsp:spPr>
        <a:xfrm rot="5400000">
          <a:off x="-210275" y="212497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492865"/>
        <a:ext cx="981285" cy="420551"/>
      </dsp:txXfrm>
    </dsp:sp>
    <dsp:sp modelId="{5F8CB3C3-1588-476C-B6F7-196642C0F7C6}">
      <dsp:nvSpPr>
        <dsp:cNvPr id="0" name=""/>
        <dsp:cNvSpPr/>
      </dsp:nvSpPr>
      <dsp:spPr>
        <a:xfrm rot="5400000">
          <a:off x="2015265" y="-1031758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упрощенная</a:t>
          </a:r>
          <a:r>
            <a:rPr lang="ru-RU" sz="1600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(регистрация через SMS) -  доступ к информационным услугам</a:t>
          </a:r>
          <a:endParaRPr lang="ru-RU" sz="1600" kern="12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981285" y="46703"/>
        <a:ext cx="2934673" cy="822231"/>
      </dsp:txXfrm>
    </dsp:sp>
    <dsp:sp modelId="{D980B1B3-0417-4B2C-96C3-3FB5D21B46D3}">
      <dsp:nvSpPr>
        <dsp:cNvPr id="0" name=""/>
        <dsp:cNvSpPr/>
      </dsp:nvSpPr>
      <dsp:spPr>
        <a:xfrm rot="5400000">
          <a:off x="-210275" y="1417569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1697937"/>
        <a:ext cx="981285" cy="420551"/>
      </dsp:txXfrm>
    </dsp:sp>
    <dsp:sp modelId="{EC816D7D-C128-4D0F-BA58-4E59199B8F4B}">
      <dsp:nvSpPr>
        <dsp:cNvPr id="0" name=""/>
        <dsp:cNvSpPr/>
      </dsp:nvSpPr>
      <dsp:spPr>
        <a:xfrm rot="5400000">
          <a:off x="2015265" y="173313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стандартная</a:t>
          </a:r>
          <a:r>
            <a:rPr lang="ru-RU" sz="1600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  доступ к расширенным возможностям Единого портала, запись в ведомства</a:t>
          </a:r>
          <a:endParaRPr lang="ru-RU" sz="1600" kern="12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981285" y="1251775"/>
        <a:ext cx="2934673" cy="822231"/>
      </dsp:txXfrm>
    </dsp:sp>
    <dsp:sp modelId="{E79652D8-B464-45BC-8FF1-0823F12B9BBF}">
      <dsp:nvSpPr>
        <dsp:cNvPr id="0" name=""/>
        <dsp:cNvSpPr/>
      </dsp:nvSpPr>
      <dsp:spPr>
        <a:xfrm rot="5400000">
          <a:off x="-210275" y="2622641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2903009"/>
        <a:ext cx="981285" cy="420551"/>
      </dsp:txXfrm>
    </dsp:sp>
    <dsp:sp modelId="{9EEBFBD2-811F-462B-82E7-0DCE79DDCDDB}">
      <dsp:nvSpPr>
        <dsp:cNvPr id="0" name=""/>
        <dsp:cNvSpPr/>
      </dsp:nvSpPr>
      <dsp:spPr>
        <a:xfrm rot="5400000">
          <a:off x="2015265" y="1378385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подтвержденная</a:t>
          </a:r>
          <a:r>
            <a:rPr lang="ru-RU" sz="1600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-доступ к юридически значимым, финансовым услугам </a:t>
          </a:r>
          <a:endParaRPr lang="ru-RU" sz="1600" kern="12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981285" y="2456847"/>
        <a:ext cx="2934673" cy="822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585E-45B1-4D9F-A610-E2804641ECBF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267D-E445-48C2-8DF6-CC8A32C0B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83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00DC8-F81A-4824-BDDA-D18499E9C33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4BED-5CB2-4148-864E-7459D588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30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4BED-5CB2-4148-864E-7459D588EF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7611-E700-4324-B2F5-E379A1A89089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Documents and Settings\sizovee\Мои документы\Downloads\госуслуги_семь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13" y="1558999"/>
            <a:ext cx="8486775" cy="5686425"/>
          </a:xfrm>
          <a:prstGeom prst="rect">
            <a:avLst/>
          </a:prstGeom>
          <a:noFill/>
        </p:spPr>
      </p:pic>
      <p:pic>
        <p:nvPicPr>
          <p:cNvPr id="1035" name="Picture 11" descr="C:\Documents and Settings\sizovee\Мои документы\Downloads\госуслуги_случ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1784"/>
            <a:ext cx="46196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Как воспользоваться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госуслугами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pic>
        <p:nvPicPr>
          <p:cNvPr id="5122" name="Picture 2" descr="C:\Documents and Settings\sizovee\Мои документы\Downloads\госуслуги_начало_вой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46548"/>
            <a:ext cx="17145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3" name="Picture 3" descr="C:\Documents and Settings\sizovee\Мои документы\Downloads\госуслуги_начало_выбра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9928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4" name="Picture 4" descr="C:\Documents and Settings\sizovee\Мои документы\Downloads\госуслуги_начало_заполни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112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5" name="Picture 5" descr="C:\Documents and Settings\sizovee\Мои документы\Downloads\госуслуги_начало_следит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2296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6" name="Picture 6" descr="C:\Documents and Settings\sizovee\Мои документы\Downloads\госуслуги_начало_получит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480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sp>
        <p:nvSpPr>
          <p:cNvPr id="27" name="Шестиугольник 26"/>
          <p:cNvSpPr/>
          <p:nvPr/>
        </p:nvSpPr>
        <p:spPr>
          <a:xfrm>
            <a:off x="395536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2267744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3923928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5580112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ru-RU" b="1" dirty="0"/>
          </a:p>
        </p:txBody>
      </p:sp>
      <p:sp>
        <p:nvSpPr>
          <p:cNvPr id="31" name="Шестиугольник 30"/>
          <p:cNvSpPr/>
          <p:nvPr/>
        </p:nvSpPr>
        <p:spPr>
          <a:xfrm>
            <a:off x="7236296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35896" y="4941168"/>
            <a:ext cx="2376264" cy="432048"/>
          </a:xfrm>
          <a:prstGeom prst="roundRect">
            <a:avLst/>
          </a:prstGeom>
          <a:solidFill>
            <a:srgbClr val="EE2F53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</a:t>
            </a:r>
            <a:r>
              <a:rPr lang="en-US" b="1" kern="0" noProof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osuslugi.ru</a:t>
            </a:r>
            <a:endParaRPr kumimoji="0" lang="ru-RU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907704" y="5373216"/>
            <a:ext cx="58326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Начните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пользоваться порталом прямо сейчас!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Что дополнительно дает регистрация на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gosuslugi.ru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?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Documents and Settings\sizovee\Мои документы\Downloads\kontingent-sh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88" y="764704"/>
            <a:ext cx="838653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Что дополнительно дает регистрация на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gosuslugi.ru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?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620688"/>
            <a:ext cx="84249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В соответствии с  Распоряжением Администрации Томской от 13 июля 2016 г. №476-ра в Томской области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в настоящее время осуществляется внедрение регионального сегмента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(региональный сегмент ГИС «Контингент»)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В соответствии с унифицированными функционально-техническими требованиями к региональным сегментам субъектов РФ*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аутентификация и авторизация пользователей в региональном сегменте ГИС «Контингент»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должна осуществляться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через Единую систему идентификации и аутентификации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 (ЕСИА)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*утверждены протоколом заседания межведомственной рабочей группы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 от 8 июля 2015 г. №П9-268пр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0066B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 основных направлениях совершенствования систему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госуправления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44008" y="620688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В соответствии с Указом Президента РФ от 7 мая 2012 г. № 601 «Об основных направлениях совершенствования систему государственного управления»</a:t>
            </a: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К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2018 году необходимо обеспечить значение показателя «доля граждан, использующих механизм получения государственных и муниципальных услуг в электронной форме» – не менее 70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процентов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marL="115200"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Количество зарегистрированных на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Едином портале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сотрудников отражает лояльность учреждения к действующей политике руководства страны!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7" name="Picture 5" descr="C:\Documents and Settings\sizovee\Мои документы\Downloads\gosuslug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2520280" cy="2520281"/>
          </a:xfrm>
          <a:prstGeom prst="rect">
            <a:avLst/>
          </a:prstGeom>
          <a:noFill/>
        </p:spPr>
      </p:pic>
      <p:pic>
        <p:nvPicPr>
          <p:cNvPr id="8194" name="Picture 2" descr="C:\Documents and Settings\sizovee\Мои документы\Downloads\gerbr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240360" cy="354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1695435" cy="68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259632" y="5445224"/>
            <a:ext cx="7128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Евгений </a:t>
            </a:r>
            <a:r>
              <a:rPr lang="ru-RU" altLang="ru-RU" b="1" dirty="0" err="1">
                <a:solidFill>
                  <a:schemeClr val="bg1"/>
                </a:solidFill>
                <a:latin typeface="Calibri" pitchFamily="34" charset="0"/>
              </a:rPr>
              <a:t>Сизов</a:t>
            </a:r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председатель Комитета развития электронного правительства</a:t>
            </a:r>
          </a:p>
          <a:p>
            <a:pPr algn="r"/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Департамент развития информационного общества</a:t>
            </a:r>
          </a:p>
          <a:p>
            <a:pPr algn="r"/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 Администрации Томской области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259632" y="1628800"/>
            <a:ext cx="712879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О готовности по передаче заполненных материалов сообщать: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г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лавный менеджер ОГКУ «ТО МФЦ» </a:t>
            </a:r>
          </a:p>
          <a:p>
            <a:pPr algn="just"/>
            <a:r>
              <a:rPr lang="ru-RU" sz="2000" b="1" dirty="0" err="1" smtClean="0">
                <a:solidFill>
                  <a:schemeClr val="bg1"/>
                </a:solidFill>
                <a:latin typeface="Calibri" pitchFamily="34" charset="0"/>
              </a:rPr>
              <a:t>Кобылкина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Наталья Александровна 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телефон: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(3822)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602-919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3645024"/>
            <a:ext cx="842493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2000" lvl="0" indent="-252000" algn="just">
              <a:spcBef>
                <a:spcPts val="0"/>
              </a:spcBef>
              <a:spcAft>
                <a:spcPts val="1200"/>
              </a:spcAft>
              <a:buClr>
                <a:srgbClr val="0066B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Портал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 является единой точкой доступа к информации, обрабатываемой и хранящейся в государственных информационных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системах</a:t>
            </a:r>
          </a:p>
          <a:p>
            <a:pPr marL="252000" lvl="0" indent="-252000" algn="just">
              <a:spcBef>
                <a:spcPts val="0"/>
              </a:spcBef>
              <a:spcAft>
                <a:spcPts val="1200"/>
              </a:spcAft>
              <a:buClr>
                <a:srgbClr val="0066B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Портал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предоставляет достоверную информацию об услугах и ведомствах из ФГИС «Федеральный реестр государственных и муниципальных услуг (функций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)» в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 соответствии с законодательством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РФ</a:t>
            </a:r>
          </a:p>
          <a:p>
            <a:pPr marL="252000" lvl="0" indent="-252000" algn="just">
              <a:spcBef>
                <a:spcPts val="0"/>
              </a:spcBef>
              <a:spcAft>
                <a:spcPts val="1200"/>
              </a:spcAft>
              <a:buClr>
                <a:srgbClr val="0066B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Оказание услуг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через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портал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осуществляется с использованием Единой системы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межведомственного электронного взаимодействия, а также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иных информационных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системы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инфраструктуры электронного правительства</a:t>
            </a:r>
            <a:endParaRPr lang="ru-RU" dirty="0">
              <a:solidFill>
                <a:srgbClr val="0066B3"/>
              </a:solidFill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27384"/>
            <a:ext cx="9144000" cy="332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Чем помогут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?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Documents and Settings\sizovee\Мои документы\Downloads\госуслуги_молодая семь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92" y="990698"/>
            <a:ext cx="2255045" cy="2040279"/>
          </a:xfrm>
          <a:prstGeom prst="rect">
            <a:avLst/>
          </a:prstGeom>
          <a:noFill/>
        </p:spPr>
      </p:pic>
      <p:pic>
        <p:nvPicPr>
          <p:cNvPr id="2052" name="Picture 4" descr="C:\Documents and Settings\sizovee\Мои документы\Downloads\госуслуги_путешественни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2362428" cy="2326634"/>
          </a:xfrm>
          <a:prstGeom prst="rect">
            <a:avLst/>
          </a:prstGeom>
          <a:noFill/>
        </p:spPr>
      </p:pic>
      <p:pic>
        <p:nvPicPr>
          <p:cNvPr id="2053" name="Picture 5" descr="C:\Documents and Settings\sizovee\Мои документы\Downloads\госуслуги_автолюбител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23628"/>
            <a:ext cx="2290839" cy="1753924"/>
          </a:xfrm>
          <a:prstGeom prst="rect">
            <a:avLst/>
          </a:prstGeom>
          <a:noFill/>
        </p:spPr>
      </p:pic>
      <p:pic>
        <p:nvPicPr>
          <p:cNvPr id="2054" name="Picture 6" descr="C:\Documents and Settings\sizovee\Мои документы\Downloads\госуслуги_пенсионер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6608" y="3836154"/>
            <a:ext cx="2040279" cy="189710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483767" y="1124744"/>
            <a:ext cx="2304257" cy="504056"/>
          </a:xfrm>
          <a:prstGeom prst="roundRect">
            <a:avLst/>
          </a:prstGeom>
          <a:solidFill>
            <a:srgbClr val="5BBDBD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Молодой семье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7" y="1124744"/>
            <a:ext cx="2304257" cy="504056"/>
          </a:xfrm>
          <a:prstGeom prst="roundRect">
            <a:avLst/>
          </a:prstGeom>
          <a:solidFill>
            <a:srgbClr val="C22253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Путешественникам</a:t>
            </a:r>
            <a:endParaRPr kumimoji="0" lang="ru-RU" sz="1700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3766" y="3789040"/>
            <a:ext cx="2304257" cy="504056"/>
          </a:xfrm>
          <a:prstGeom prst="roundRect">
            <a:avLst/>
          </a:prstGeom>
          <a:solidFill>
            <a:srgbClr val="2D7D9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noProof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Автолюбителям</a:t>
            </a:r>
            <a:endParaRPr kumimoji="0" lang="ru-RU" sz="1700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3789040"/>
            <a:ext cx="2304257" cy="504056"/>
          </a:xfrm>
          <a:prstGeom prst="roundRect">
            <a:avLst/>
          </a:prstGeom>
          <a:solidFill>
            <a:srgbClr val="60BC46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Пенсионерам</a:t>
            </a:r>
            <a:endParaRPr kumimoji="0" lang="ru-RU" sz="1700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771800" y="148478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5BBDBD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BBDBD"/>
                </a:solidFill>
                <a:latin typeface="Calibri" pitchFamily="34" charset="0"/>
              </a:rPr>
              <a:t>Создание семьи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BBDBD"/>
                </a:solidFill>
                <a:latin typeface="Calibri" pitchFamily="34" charset="0"/>
              </a:rPr>
              <a:t>Рождение ребенка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BBDBD"/>
                </a:solidFill>
                <a:latin typeface="Calibri" pitchFamily="34" charset="0"/>
              </a:rPr>
              <a:t>Регистрация по месту жительства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804248" y="148478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C22253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22253"/>
                </a:solidFill>
                <a:latin typeface="Calibri" pitchFamily="34" charset="0"/>
              </a:rPr>
              <a:t>Загранпаспорт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22253"/>
                </a:solidFill>
                <a:latin typeface="Calibri" pitchFamily="34" charset="0"/>
              </a:rPr>
              <a:t>Международные права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22253"/>
                </a:solidFill>
                <a:latin typeface="Calibri" pitchFamily="34" charset="0"/>
              </a:rPr>
              <a:t>Проверка задолженностей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1800" y="414908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2D7D91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2D7D91"/>
                </a:solidFill>
                <a:latin typeface="Calibri" pitchFamily="34" charset="0"/>
              </a:rPr>
              <a:t>Покупка и оформление автомобиля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2D7D91"/>
                </a:solidFill>
                <a:latin typeface="Calibri" pitchFamily="34" charset="0"/>
              </a:rPr>
              <a:t>Получение и замена прав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2D7D91"/>
                </a:solidFill>
                <a:latin typeface="Calibri" pitchFamily="34" charset="0"/>
              </a:rPr>
              <a:t>Штрафы ГИБДД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04248" y="414908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60BC46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60BC46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60BC46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60BC46"/>
                </a:solidFill>
                <a:latin typeface="Calibri" pitchFamily="34" charset="0"/>
              </a:rPr>
              <a:t>Подготовиться к выходу на пенсию заранее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60BC46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60BC46"/>
                </a:solidFill>
                <a:latin typeface="Calibri" pitchFamily="34" charset="0"/>
              </a:rPr>
              <a:t>Льготы и виды помощи для пенсионеров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Получать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 это удобно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909443"/>
            <a:ext cx="4536505" cy="2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На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GOSUSLUGI.RU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 предоставлена возможность получения государственных услуг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в удобное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 для заявителя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время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,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из дома или офиса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, используя при этом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различные доступные средства: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компьютер</a:t>
            </a:r>
            <a:r>
              <a:rPr lang="ru-RU" sz="2000" dirty="0">
                <a:solidFill>
                  <a:srgbClr val="0066B3"/>
                </a:solidFill>
                <a:latin typeface="Calibri" pitchFamily="34" charset="0"/>
              </a:rPr>
              <a:t>,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ноутбук</a:t>
            </a:r>
            <a:r>
              <a:rPr lang="ru-RU" sz="2000" dirty="0">
                <a:solidFill>
                  <a:srgbClr val="0066B3"/>
                </a:solidFill>
                <a:latin typeface="Calibri" pitchFamily="34" charset="0"/>
              </a:rPr>
              <a:t>,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планшет</a:t>
            </a:r>
            <a:r>
              <a:rPr lang="ru-RU" sz="2000" dirty="0">
                <a:solidFill>
                  <a:srgbClr val="0066B3"/>
                </a:solidFill>
                <a:latin typeface="Calibri" pitchFamily="34" charset="0"/>
              </a:rPr>
              <a:t>,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с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мартфон</a:t>
            </a:r>
            <a:r>
              <a:rPr lang="en-US" sz="2000" b="1" dirty="0" smtClean="0">
                <a:solidFill>
                  <a:srgbClr val="0066B3"/>
                </a:solidFill>
                <a:latin typeface="Calibri" pitchFamily="34" charset="0"/>
              </a:rPr>
              <a:t>*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pic>
        <p:nvPicPr>
          <p:cNvPr id="6146" name="Picture 2" descr="C:\Documents and Settings\sizovee\Мои документы\Downloads\iSt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791" y="1196752"/>
            <a:ext cx="3639260" cy="2304256"/>
          </a:xfrm>
          <a:prstGeom prst="rect">
            <a:avLst/>
          </a:prstGeom>
          <a:noFill/>
        </p:spPr>
      </p:pic>
      <p:pic>
        <p:nvPicPr>
          <p:cNvPr id="6147" name="Picture 3" descr="C:\Documents and Settings\sizovee\Мои документы\Downloads\ocheredi-otnimaet-mnogo-vreme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5"/>
            <a:ext cx="2880320" cy="216024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63888" y="4005063"/>
            <a:ext cx="532859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sz="2000" dirty="0" smtClean="0">
              <a:solidFill>
                <a:srgbClr val="0066B3"/>
              </a:solidFill>
              <a:latin typeface="Calibri" pitchFamily="34" charset="0"/>
            </a:endParaRPr>
          </a:p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Отсутствие </a:t>
            </a: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очередей – экономия 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времени!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66B3"/>
                </a:solidFill>
                <a:latin typeface="Calibri" pitchFamily="34" charset="0"/>
              </a:rPr>
            </a:b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При получении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государственных услуг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в электронном виде, у заявителя отсутствует необходимость стоять в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очереди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в органах власти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63888" y="6381328"/>
            <a:ext cx="53285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*скачайте и установите мобильное приложение </a:t>
            </a:r>
            <a:r>
              <a:rPr lang="ru-RU" sz="1600" dirty="0" err="1">
                <a:solidFill>
                  <a:srgbClr val="0066B3"/>
                </a:solidFill>
                <a:latin typeface="Calibri" pitchFamily="34" charset="0"/>
              </a:rPr>
              <a:t>Гос</a:t>
            </a:r>
            <a:r>
              <a:rPr lang="ru-RU" sz="1600" dirty="0" err="1">
                <a:solidFill>
                  <a:srgbClr val="EE2F53"/>
                </a:solidFill>
                <a:latin typeface="Calibri" pitchFamily="34" charset="0"/>
              </a:rPr>
              <a:t>услуги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на смартфоне</a:t>
            </a:r>
          </a:p>
        </p:txBody>
      </p:sp>
      <p:pic>
        <p:nvPicPr>
          <p:cNvPr id="4099" name="Picture 3" descr="C:\Documents and Settings\sizovee\Мои документы\Downloads\госуслуги_мобприл_смартфон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2857109"/>
            <a:ext cx="2664297" cy="2780136"/>
          </a:xfrm>
          <a:prstGeom prst="rect">
            <a:avLst/>
          </a:prstGeom>
          <a:noFill/>
        </p:spPr>
      </p:pic>
      <p:pic>
        <p:nvPicPr>
          <p:cNvPr id="4100" name="Picture 4" descr="C:\Documents and Settings\sizovee\Мои документы\Downloads\госуслуги_мобприл_appsto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1944216" cy="648072"/>
          </a:xfrm>
          <a:prstGeom prst="rect">
            <a:avLst/>
          </a:prstGeom>
          <a:noFill/>
        </p:spPr>
      </p:pic>
      <p:pic>
        <p:nvPicPr>
          <p:cNvPr id="4101" name="Picture 5" descr="C:\Documents and Settings\sizovee\Мои документы\Downloads\госуслуги_мобприл_googlepl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1128"/>
            <a:ext cx="1944216" cy="648072"/>
          </a:xfrm>
          <a:prstGeom prst="rect">
            <a:avLst/>
          </a:prstGeom>
          <a:noFill/>
        </p:spPr>
      </p:pic>
      <p:pic>
        <p:nvPicPr>
          <p:cNvPr id="4104" name="Picture 8" descr="C:\Documents and Settings\sizovee\Мои документы\Downloads\госуслуги_мобприл_windowssto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81128"/>
            <a:ext cx="1944216" cy="648072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3" y="908720"/>
            <a:ext cx="84249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Все популярные государственные сервисы — у вас в кармане!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4249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Преимущества мобильного приложения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611560" y="2132856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611560" y="263691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611560" y="3140968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11560" y="3645024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43608" y="2132856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Пользуйтесь порталом в любое удобное время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43608" y="2636912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Получайте мгновенные уведомления о важных событиях и штрафах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43608" y="3140968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Заказывайте услуги и оплачивайте задолженности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43608" y="3645024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Будьте в курсе статусов заявлений и платежей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7545" y="5205197"/>
            <a:ext cx="58326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Установите и зарегистрируйтесь прямо в 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приложении </a:t>
            </a:r>
            <a:r>
              <a:rPr lang="ru-RU" sz="1600" dirty="0" err="1">
                <a:solidFill>
                  <a:srgbClr val="0066B3"/>
                </a:solidFill>
                <a:latin typeface="Calibri" pitchFamily="34" charset="0"/>
              </a:rPr>
              <a:t>Гос</a:t>
            </a:r>
            <a:r>
              <a:rPr lang="ru-RU" sz="1600" dirty="0" err="1">
                <a:solidFill>
                  <a:srgbClr val="EE2F53"/>
                </a:solidFill>
                <a:latin typeface="Calibri" pitchFamily="34" charset="0"/>
              </a:rPr>
              <a:t>услуги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Экономьте деньги с </a:t>
            </a:r>
            <a:r>
              <a:rPr lang="ru-RU" sz="2000" b="1" dirty="0" err="1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осуслугами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620688"/>
            <a:ext cx="84249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Оплачивайте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госпошлины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на портале </a:t>
            </a:r>
            <a:r>
              <a:rPr lang="ru-RU" dirty="0" err="1" smtClean="0">
                <a:solidFill>
                  <a:srgbClr val="0066B3"/>
                </a:solidFill>
                <a:latin typeface="Calibri" pitchFamily="34" charset="0"/>
              </a:rPr>
              <a:t>госуслуг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. С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1 января 2017 года оплачивать пошлины на государственные услуги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через портал можно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со скидкой 30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%!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0" name="Picture 2" descr="C:\Documents and Settings\sizovee\Мои документы\Downloads\госуслуги_скидка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730" y="2225402"/>
            <a:ext cx="2952750" cy="257175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4249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На данный момент на портале реализована возможность электронной оплаты госпошлин для услуг: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5" y="2060848"/>
            <a:ext cx="84249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Получение или замена водительского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удостоверения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транспортного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средства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Государственная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брака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расторжения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брака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Получение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загранпаспорта старого и нового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образца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Получение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паспорт гражданина РФ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4077072"/>
            <a:ext cx="57606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i="1" dirty="0">
                <a:solidFill>
                  <a:srgbClr val="0066B3"/>
                </a:solidFill>
                <a:latin typeface="Calibri" pitchFamily="34" charset="0"/>
              </a:rPr>
              <a:t>Перечень </a:t>
            </a:r>
            <a:r>
              <a:rPr lang="ru-RU" sz="1600" i="1" dirty="0" err="1">
                <a:solidFill>
                  <a:srgbClr val="0066B3"/>
                </a:solidFill>
                <a:latin typeface="Calibri" pitchFamily="34" charset="0"/>
              </a:rPr>
              <a:t>госуслуг</a:t>
            </a:r>
            <a:r>
              <a:rPr lang="ru-RU" sz="1600" i="1" dirty="0">
                <a:solidFill>
                  <a:srgbClr val="0066B3"/>
                </a:solidFill>
                <a:latin typeface="Calibri" pitchFamily="34" charset="0"/>
              </a:rPr>
              <a:t> с возможностью оплаты госпошлины через портал со временем будет расширяться. Оплата госпошлин доступна только физическим лицам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7544" y="5013176"/>
            <a:ext cx="84249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Оперативно оплачивайте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штрафы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ГИБДД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на 50% дешевле!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7543" y="5589240"/>
            <a:ext cx="8424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Обратите внимание — оплатить госпошлину со скидкой можно также через мобильное приложение </a:t>
            </a:r>
            <a:r>
              <a:rPr lang="ru-RU" sz="1600" dirty="0" err="1" smtClean="0">
                <a:solidFill>
                  <a:srgbClr val="0066B3"/>
                </a:solidFill>
                <a:latin typeface="Calibri" pitchFamily="34" charset="0"/>
              </a:rPr>
              <a:t>Гос</a:t>
            </a:r>
            <a:r>
              <a:rPr lang="ru-RU" sz="1600" dirty="0" err="1" smtClean="0">
                <a:solidFill>
                  <a:srgbClr val="EE2F53"/>
                </a:solidFill>
                <a:latin typeface="Calibri" pitchFamily="34" charset="0"/>
              </a:rPr>
              <a:t>услуги</a:t>
            </a:r>
            <a:endParaRPr lang="ru-RU" sz="1600" b="1" dirty="0">
              <a:solidFill>
                <a:srgbClr val="EE2F5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Получать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 это безопасно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3" y="692696"/>
            <a:ext cx="417646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B4DCFA">
                  <a:lumMod val="50000"/>
                </a:srgbClr>
              </a:solidFill>
              <a:latin typeface="Calibri" pitchFamily="34" charset="0"/>
            </a:endParaRP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Гарантировано  </a:t>
            </a:r>
            <a:r>
              <a:rPr lang="ru-RU" b="1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обеспечение высокой степени информационной безопасности персональных данных </a:t>
            </a:r>
            <a:r>
              <a:rPr lang="ru-RU" b="1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заявителя</a:t>
            </a:r>
            <a:endParaRPr lang="ru-RU" b="1" dirty="0">
              <a:solidFill>
                <a:srgbClr val="B4DCFA">
                  <a:lumMod val="50000"/>
                </a:srgbClr>
              </a:solidFill>
              <a:latin typeface="Calibri" pitchFamily="34" charset="0"/>
            </a:endParaRP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</a:b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Персональные данные, содержащиеся в личном кабинете на портале </a:t>
            </a:r>
            <a:r>
              <a:rPr lang="ru-RU" dirty="0" err="1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госуслуг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, а также в заявлениях на получение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услуг, 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защищены современными средствами информационной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безопасности</a:t>
            </a: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B4DCFA">
                  <a:lumMod val="50000"/>
                </a:srgbClr>
              </a:solidFill>
              <a:latin typeface="Calibri" pitchFamily="34" charset="0"/>
            </a:endParaRP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Программное обеспечение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портала </a:t>
            </a:r>
            <a:r>
              <a:rPr lang="ru-RU" dirty="0" err="1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госуслуг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проходит сертификацию по требованиям информационной безопасности и отсутствию </a:t>
            </a:r>
            <a:r>
              <a:rPr lang="ru-RU" dirty="0" err="1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недекларированных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возможностей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47702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Получать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 это законное право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620688"/>
            <a:ext cx="84249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algn="just"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Нормативно-правовое обеспечение: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Постановление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Правительства РФ от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10 июля 2013 №584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Об </a:t>
            </a:r>
            <a:r>
              <a:rPr lang="ru-RU" i="1" dirty="0">
                <a:solidFill>
                  <a:srgbClr val="0066B3"/>
                </a:solidFill>
                <a:latin typeface="Calibri" pitchFamily="34" charset="0"/>
              </a:rPr>
              <a:t>использовании федеральной государственной информационной системы 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«Единая </a:t>
            </a:r>
            <a:r>
              <a:rPr lang="ru-RU" i="1" dirty="0">
                <a:solidFill>
                  <a:srgbClr val="0066B3"/>
                </a:solidFill>
                <a:latin typeface="Calibri" pitchFamily="34" charset="0"/>
              </a:rPr>
              <a:t>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форме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Постановление Правительства РФ от 24 октября 2011 г. №861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 федеральных государственных информационных системах, обеспечивающих предоставление в электронной форме государственных и муниципальных услуг (осуществление функций)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Постановление Правительства РФ от 8 июня 2011 г. №451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Федеральный закон Российской Федерации от 27 июля 2010 г. №210-ФЗ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Об организации предоставления государственных и муниципальных услуг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Как зарегистрироваться на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госуслугах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60032" y="692696"/>
            <a:ext cx="39604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Прохождение ВСЕХ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трёх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 этапов и получение ПОДТВЕРЖДЕННОЙ учётной записи потребует 10 минут и</a:t>
            </a:r>
            <a:r>
              <a:rPr lang="ru-RU" sz="2400" b="1" kern="0" noProof="0" dirty="0" smtClean="0">
                <a:solidFill>
                  <a:srgbClr val="0066B3"/>
                </a:solidFill>
                <a:latin typeface="Calibri" pitchFamily="34" charset="0"/>
              </a:rPr>
              <a:t>ли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ОДНО посещение отдела МФЦ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*</a:t>
            </a: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lang="en-US" sz="2000" kern="0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*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при регистрации необходимо иметь с собой паспорт и СНИЛС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611560" y="1844824"/>
          <a:ext cx="39604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7544" y="908720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 err="1" smtClean="0">
                <a:solidFill>
                  <a:srgbClr val="0066B3"/>
                </a:solidFill>
                <a:latin typeface="Calibri" pitchFamily="34" charset="0"/>
              </a:rPr>
              <a:t>на</a:t>
            </a:r>
            <a:r>
              <a:rPr lang="ru-RU" b="1" dirty="0" err="1" smtClean="0">
                <a:solidFill>
                  <a:srgbClr val="0066B3"/>
                </a:solidFill>
                <a:latin typeface="Calibri" pitchFamily="34" charset="0"/>
              </a:rPr>
              <a:t>портале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предусматривает три вида учетных записей: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728</Words>
  <Application>Microsoft Office PowerPoint</Application>
  <PresentationFormat>Экран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sizovee</dc:creator>
  <cp:lastModifiedBy>Пользователь</cp:lastModifiedBy>
  <cp:revision>86</cp:revision>
  <cp:lastPrinted>2017-10-24T02:18:13Z</cp:lastPrinted>
  <dcterms:created xsi:type="dcterms:W3CDTF">2017-09-21T05:36:12Z</dcterms:created>
  <dcterms:modified xsi:type="dcterms:W3CDTF">2018-12-18T22:24:00Z</dcterms:modified>
</cp:coreProperties>
</file>