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91" r:id="rId3"/>
    <p:sldId id="290" r:id="rId4"/>
    <p:sldId id="292" r:id="rId5"/>
    <p:sldId id="293" r:id="rId6"/>
    <p:sldId id="294" r:id="rId7"/>
    <p:sldId id="311" r:id="rId8"/>
    <p:sldId id="298" r:id="rId9"/>
    <p:sldId id="282" r:id="rId10"/>
    <p:sldId id="279" r:id="rId11"/>
    <p:sldId id="283" r:id="rId12"/>
    <p:sldId id="281" r:id="rId13"/>
    <p:sldId id="276" r:id="rId14"/>
    <p:sldId id="285" r:id="rId15"/>
    <p:sldId id="286" r:id="rId16"/>
    <p:sldId id="289" r:id="rId17"/>
    <p:sldId id="299" r:id="rId18"/>
    <p:sldId id="300" r:id="rId19"/>
    <p:sldId id="306" r:id="rId20"/>
    <p:sldId id="302" r:id="rId21"/>
    <p:sldId id="312" r:id="rId22"/>
    <p:sldId id="304" r:id="rId23"/>
    <p:sldId id="303" r:id="rId24"/>
    <p:sldId id="301" r:id="rId25"/>
    <p:sldId id="256" r:id="rId26"/>
    <p:sldId id="310" r:id="rId27"/>
    <p:sldId id="273" r:id="rId28"/>
    <p:sldId id="309" r:id="rId29"/>
    <p:sldId id="313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F2CF-F6C4-441F-984F-14AB5D29C16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A4235-8EC3-488D-8BC7-B825241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5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235-8EC3-488D-8BC7-B825241936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EA46F-9DE6-4AC4-8299-A9AF710CAC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6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altLang="ru-RU" sz="3200" b="1" dirty="0" smtClean="0"/>
          </a:p>
          <a:p>
            <a:pPr algn="just"/>
            <a:endParaRPr lang="ru-RU" altLang="ru-RU" sz="3200" b="1" dirty="0"/>
          </a:p>
          <a:p>
            <a:pPr algn="ctr"/>
            <a:r>
              <a:rPr lang="ru-RU" alt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 </a:t>
            </a:r>
            <a:r>
              <a:rPr lang="ru-RU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литературного </a:t>
            </a:r>
            <a:r>
              <a:rPr lang="ru-RU" alt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чтения</a:t>
            </a:r>
          </a:p>
          <a:p>
            <a:pPr algn="ctr"/>
            <a:endParaRPr lang="ru-RU" sz="48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Arial" charset="0"/>
            </a:endParaRPr>
          </a:p>
          <a:p>
            <a:pPr algn="ctr"/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charset="0"/>
              </a:rPr>
              <a:t>2-б класс</a:t>
            </a:r>
          </a:p>
          <a:p>
            <a:pPr algn="ctr"/>
            <a:endParaRPr lang="ru-RU" sz="48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Arial" charset="0"/>
            </a:endParaRPr>
          </a:p>
          <a:p>
            <a:pPr algn="ctr"/>
            <a:endParaRPr lang="ru-RU" sz="48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Arial" charset="0"/>
            </a:endParaRPr>
          </a:p>
          <a:p>
            <a:pPr algn="ctr"/>
            <a:r>
              <a:rPr lang="ru-RU" sz="2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Arial" charset="0"/>
              </a:rPr>
              <a:t>Учитель Дорофеева Галина Георгиевна</a:t>
            </a:r>
            <a:endParaRPr lang="ru-RU" sz="2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Arial" charset="0"/>
            </a:endParaRPr>
          </a:p>
        </p:txBody>
      </p:sp>
      <p:sp>
        <p:nvSpPr>
          <p:cNvPr id="3" name="Управляющая кнопка: сведения 2">
            <a:hlinkClick r:id="rId2" action="ppaction://hlinksldjump" highlightClick="1"/>
          </p:cNvPr>
          <p:cNvSpPr/>
          <p:nvPr/>
        </p:nvSpPr>
        <p:spPr>
          <a:xfrm>
            <a:off x="679463" y="5746084"/>
            <a:ext cx="432000" cy="432000"/>
          </a:xfrm>
          <a:prstGeom prst="actionButtonInformati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3" y="4077072"/>
            <a:ext cx="2141113" cy="15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75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f.ppt-online.org/files/slide/n/ndoF4SshX2B6eCIaWiPzA8uGwTlLb9pxEgNVYM/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" y="22103"/>
            <a:ext cx="9126412" cy="68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 1859 Ð³. Ð¢Ð¾Ð»ÑÑÐ¾Ð¹ Ð¾ÑÐºÑÑÐ» Ð² Ð¯ÑÐ½Ð¾Ð¹ ÐÐ¾Ð»ÑÐ½Ðµ ÑÐºÐ¾Ð»Ñ Ð´Ð»Ñ ÐºÑÐµÑÑÑÑÐ½ÑÐºÐ¸Ñ Ð´ÐµÑÐµÐ¹, Ð° Ð·Ð°ÑÐµÐ¼ Ð¿Ð¾Ð¼Ð¾Ð³ Ð¾ÑÐºÑÑÑÑ Ð±Ð¾Ð»ÐµÐµ 20 ÑÐºÐ¾Ð» Ð² Ð¾ÐºÑÐµÑÑÐ½ÑÑ Ð´ÐµÑÐµÐ²Ð½ÑÑ. ÐÐ½ Ð¸Ð·Ð´Ð°Ð²Ð°Ð» Ð¿ÐµÐ´Ð°Ð³Ð¾Ð³Ð¸ÑÐµÑÐºÐ¸Ð¹ Ð¶ÑÑÐ½Ð°Ð» Â«Ð¯ÑÐ½Ð°Ñ ÐÐ¾Ð»ÑÐ½Ð°Â» Ð² 1862 Ð³Ð¾Ð´Ñ Ð¸ Ð¿Ð¸ÑÐ°Ð» Ð¿Ð¾ÑÑÐ¸ÑÐµÐ»ÑÐ½ÑÐµ ÑÐºÐ°Ð·ÐºÐ¸ Ð¸ ÑÐ°ÑÑÐºÐ°Ð·Ñ Ð´Ð»Ñ Ð´ÐµÑÐµÐ¹. Ð. Ð. Ð¢Ð¾Ð»ÑÑÐ¾Ð¹ Ñ Ð´ÐµÑÑÐ¼Ð¸ ÐºÑÐµÑÑÑÑÐ½ Ð¯ÑÐ½Ð¾Ð¹ ÐÐ¾Ð»ÑÐ½Ñ. Ð¤Ð¾ÑÐ¾Ð³ÑÐ°ÑÐ¸Ñ 1908 Ð³Ð¾Ð´Ð° Ð£ÑÐµÐ½Ð¸ÐºÐ¸ ÐÑÐ²Ð° Ð¢Ð¾Ð»ÑÑÐ¾Ð³Ð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363"/>
            <a:ext cx="8414080" cy="57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.ppt-online.org/files/slide/n/ndoF4SshX2B6eCIaWiPzA8uGwTlLb9pxEgNVYM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5" t="41226" r="7932" b="22355"/>
          <a:stretch/>
        </p:blipFill>
        <p:spPr bwMode="auto">
          <a:xfrm>
            <a:off x="683568" y="3880427"/>
            <a:ext cx="3226234" cy="23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3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/slide/n/ndoF4SshX2B6eCIaWiPzA8uGwTlLb9pxEgNVYM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latin typeface="Georgia" panose="02040502050405020303" pitchFamily="18" charset="0"/>
              </a:rPr>
              <a:t>Лев Николаевич Толстой</a:t>
            </a:r>
            <a:endParaRPr lang="ru-RU" dirty="0"/>
          </a:p>
        </p:txBody>
      </p:sp>
      <p:pic>
        <p:nvPicPr>
          <p:cNvPr id="4" name="Picture 7" descr="t01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424" y="1928813"/>
            <a:ext cx="3076575" cy="4000500"/>
          </a:xfr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0120" y="1052736"/>
            <a:ext cx="2011363" cy="3071813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2286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20" y="3723928"/>
            <a:ext cx="18716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143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9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81d2190f7f14a66d9cb5a5b4ccaaed6d.jpg"/>
          <p:cNvPicPr>
            <a:picLocks noChangeAspect="1"/>
          </p:cNvPicPr>
          <p:nvPr/>
        </p:nvPicPr>
        <p:blipFill rotWithShape="1">
          <a:blip r:embed="rId2" cstate="print"/>
          <a:srcRect l="6944" t="24234" r="92" b="17619"/>
          <a:stretch/>
        </p:blipFill>
        <p:spPr>
          <a:xfrm>
            <a:off x="287737" y="365125"/>
            <a:ext cx="8352928" cy="3192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967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музей Л.Н. Толстого в Ясной  Поляне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6187774_polyana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624842"/>
            <a:ext cx="2991809" cy="2842592"/>
          </a:xfrm>
        </p:spPr>
      </p:pic>
      <p:pic>
        <p:nvPicPr>
          <p:cNvPr id="6" name="Содержимое 5" descr="Yasnaya_Polyana_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740176"/>
            <a:ext cx="3079254" cy="2759518"/>
          </a:xfrm>
        </p:spPr>
      </p:pic>
    </p:spTree>
    <p:extLst>
      <p:ext uri="{BB962C8B-B14F-4D97-AF65-F5344CB8AC3E}">
        <p14:creationId xmlns:p14="http://schemas.microsoft.com/office/powerpoint/2010/main" val="20626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544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5911" y="503008"/>
            <a:ext cx="3240360" cy="2970444"/>
          </a:xfrm>
        </p:spPr>
      </p:pic>
      <p:pic>
        <p:nvPicPr>
          <p:cNvPr id="6" name="Содержимое 5" descr="d013ac0dfe307ee2f3769e56633b492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04038"/>
            <a:ext cx="3024336" cy="2906238"/>
          </a:xfrm>
        </p:spPr>
      </p:pic>
      <p:pic>
        <p:nvPicPr>
          <p:cNvPr id="4" name="Содержимое 4" descr="63fd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935" y="3573016"/>
            <a:ext cx="3024336" cy="2701867"/>
          </a:xfrm>
          <a:prstGeom prst="rect">
            <a:avLst/>
          </a:prstGeom>
        </p:spPr>
      </p:pic>
      <p:pic>
        <p:nvPicPr>
          <p:cNvPr id="7" name="Содержимое 5" descr="11092013170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6198" y="3573016"/>
            <a:ext cx="3159956" cy="28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_676864_ezd9zichk4uqd46o4ir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70592"/>
            <a:ext cx="3007541" cy="2741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72" y="4941168"/>
            <a:ext cx="3657719" cy="10801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Л.Н.Толстому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v_Tolstoy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3672408" cy="4896544"/>
          </a:xfrm>
        </p:spPr>
      </p:pic>
      <p:pic>
        <p:nvPicPr>
          <p:cNvPr id="5" name="Содержимое 4" descr="462490_905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6662" y="589876"/>
            <a:ext cx="2991162" cy="27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3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1.Где жил Л.Н. Толстой?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Каким он был человеком?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3.Как Толстой помогал бедным детям?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4.О чем он писал в своих рассказах?</a:t>
            </a:r>
          </a:p>
        </p:txBody>
      </p:sp>
    </p:spTree>
    <p:extLst>
      <p:ext uri="{BB962C8B-B14F-4D97-AF65-F5344CB8AC3E}">
        <p14:creationId xmlns:p14="http://schemas.microsoft.com/office/powerpoint/2010/main" val="356076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186808" cy="4525963"/>
          </a:xfrm>
        </p:spPr>
        <p:txBody>
          <a:bodyPr/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Кто всю жизнь работал, 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Окружал заботой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Внуков, бабушку, детей,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Уважал простых людей?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На пенсии уж много лет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Нестареющий наш ...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ÐÐ°ÑÑÐ¸Ð½ÐºÐ¸ Ð¿Ð¾ Ð·Ð°Ð¿ÑÐ¾ÑÑ ÐºÐ°ÑÑÐ¸Ð½ÐºÐ¸ Ðº Ð±Ð°ÑÐ½Ðµ Ð.Ð¢Ð¾Ð»ÑÑÐ¾Ð³Ð¾ Ð¡ÑÐ°ÑÑÐ¹ Ð´ÐµÐ´ Ð¸ Ð²Ð½ÑÑÐµÐ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996" b="36253"/>
          <a:stretch/>
        </p:blipFill>
        <p:spPr bwMode="auto">
          <a:xfrm>
            <a:off x="4211960" y="1844824"/>
            <a:ext cx="4266311" cy="29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5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rhivurokov.ru/videouroki/b/e/1/be1900269de9531e9b0adf41d8a5be5cf71b92b9/urok-litieraturnogho-chtieniia-vo-2-klassie-po-tiemie-istoki-siemieinogho-vospit_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567799" cy="3445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02359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</a:t>
            </a:r>
            <a:r>
              <a:rPr lang="ru-RU" sz="2800" b="1" dirty="0"/>
              <a:t>Что вы можете сказать об этой семье?</a:t>
            </a:r>
          </a:p>
          <a:p>
            <a:r>
              <a:rPr lang="ru-RU" sz="2800" b="1" dirty="0"/>
              <a:t>- Кто, на ваш взгляд, самый беспомощный в семье?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Кто </a:t>
            </a:r>
            <a:r>
              <a:rPr lang="ru-RU" sz="2800" b="1" dirty="0"/>
              <a:t>и почему должен быть опорой для дедушки? </a:t>
            </a: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endParaRPr lang="ru-RU" sz="2800" b="1" dirty="0" smtClean="0"/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Прочитаем </a:t>
            </a:r>
            <a:r>
              <a:rPr lang="ru-RU" sz="2800" b="1" dirty="0"/>
              <a:t>текст и попытаемся понять, какой совет даёт нам автор?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200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 txBox="1">
            <a:spLocks/>
          </p:cNvSpPr>
          <p:nvPr/>
        </p:nvSpPr>
        <p:spPr>
          <a:xfrm>
            <a:off x="683568" y="2276872"/>
            <a:ext cx="7308304" cy="19437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Семья в куче,</a:t>
            </a:r>
            <a:br>
              <a:rPr lang="ru-RU" alt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страшна и туча</a:t>
            </a:r>
            <a:endParaRPr lang="ru-RU" altLang="ru-RU" sz="5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696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Речевая 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326849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283152" cy="724942"/>
          </a:xfrm>
        </p:spPr>
        <p:txBody>
          <a:bodyPr/>
          <a:lstStyle/>
          <a:p>
            <a:pPr algn="l"/>
            <a:r>
              <a:rPr lang="ru-RU" altLang="ru-RU" sz="3600" b="1" dirty="0" smtClean="0">
                <a:latin typeface="Arial Black" panose="020B0A04020102020204" pitchFamily="34" charset="0"/>
              </a:rPr>
              <a:t>Работа со словарём</a:t>
            </a:r>
            <a:endParaRPr lang="ru-RU" altLang="ru-RU" sz="3600" b="1" dirty="0" smtClean="0">
              <a:latin typeface="Arial Black" panose="020B0A04020102020204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3268663"/>
          </a:xfrm>
        </p:spPr>
        <p:txBody>
          <a:bodyPr/>
          <a:lstStyle/>
          <a:p>
            <a:r>
              <a:rPr lang="ru-RU" altLang="ru-RU" sz="6000" b="1" i="1" dirty="0" smtClean="0">
                <a:latin typeface="Arial Black" panose="020B0A04020102020204" pitchFamily="34" charset="0"/>
              </a:rPr>
              <a:t>Невестка</a:t>
            </a:r>
            <a:endParaRPr lang="en-US" altLang="ru-RU" sz="6000" b="1" i="1" dirty="0" smtClean="0">
              <a:latin typeface="Arial Black" panose="020B0A04020102020204" pitchFamily="34" charset="0"/>
            </a:endParaRPr>
          </a:p>
          <a:p>
            <a:r>
              <a:rPr lang="ru-RU" altLang="ru-RU" sz="5400" b="1" i="1" dirty="0" smtClean="0">
                <a:latin typeface="Arial Black" panose="020B0A04020102020204" pitchFamily="34" charset="0"/>
              </a:rPr>
              <a:t>Слаживает</a:t>
            </a:r>
            <a:endParaRPr lang="ru-RU" altLang="ru-RU" sz="5400" b="1" i="1" dirty="0" smtClean="0">
              <a:latin typeface="Arial Black" panose="020B0A04020102020204" pitchFamily="34" charset="0"/>
            </a:endParaRPr>
          </a:p>
          <a:p>
            <a:r>
              <a:rPr lang="ru-RU" altLang="ru-RU" sz="5400" b="1" i="1" dirty="0" smtClean="0">
                <a:latin typeface="Arial Black" panose="020B0A04020102020204" pitchFamily="34" charset="0"/>
              </a:rPr>
              <a:t>Лоханка</a:t>
            </a:r>
            <a:endParaRPr lang="en-US" altLang="ru-RU" sz="5400" b="1" i="1" dirty="0" smtClean="0">
              <a:latin typeface="Arial Black" panose="020B0A04020102020204" pitchFamily="34" charset="0"/>
            </a:endParaRPr>
          </a:p>
          <a:p>
            <a:endParaRPr lang="ru-RU" altLang="ru-RU" sz="5400" b="1" i="1" dirty="0" smtClean="0">
              <a:latin typeface="Arial Black" panose="020B0A04020102020204" pitchFamily="34" charset="0"/>
            </a:endParaRPr>
          </a:p>
          <a:p>
            <a:endParaRPr lang="ru-RU" altLang="ru-RU" sz="5400" b="1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ds02.infourok.ru/uploads/ex/0c1c/00021b73-c9418f9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4557" r="24005" b="39816"/>
          <a:stretch/>
        </p:blipFill>
        <p:spPr bwMode="auto">
          <a:xfrm>
            <a:off x="5076056" y="3327353"/>
            <a:ext cx="3172064" cy="25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9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Отдыхаем!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ru-RU" sz="2800" b="1" dirty="0">
                <a:latin typeface="Bookman Old Style" panose="02050604050505020204" pitchFamily="18" charset="0"/>
              </a:rPr>
              <a:t>Дружно маме помогаем -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Пыль повсюду вытираем.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Мы белье теперь стираем,</a:t>
            </a:r>
          </a:p>
          <a:p>
            <a:r>
              <a:rPr lang="ru-RU" sz="2800" b="1" dirty="0" err="1">
                <a:latin typeface="Bookman Old Style" panose="02050604050505020204" pitchFamily="18" charset="0"/>
              </a:rPr>
              <a:t>Полоскаем</a:t>
            </a:r>
            <a:r>
              <a:rPr lang="ru-RU" sz="2800" b="1" dirty="0">
                <a:latin typeface="Bookman Old Style" panose="02050604050505020204" pitchFamily="18" charset="0"/>
              </a:rPr>
              <a:t>, отжимаем.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Подметаем все кругом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И бежим за молоком.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Маму вечером встречаем,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Двери настежь открываем,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Маму крепко обнимаем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28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Обсудим…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401050" cy="5857875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- </a:t>
            </a:r>
            <a:r>
              <a:rPr lang="ru-RU" b="1" dirty="0" smtClean="0">
                <a:latin typeface="Bookman Old Style" panose="02050604050505020204" pitchFamily="18" charset="0"/>
              </a:rPr>
              <a:t>В чьей семье живёт дедушка?</a:t>
            </a:r>
          </a:p>
          <a:p>
            <a:pPr algn="ctr">
              <a:buFont typeface="Wingdings 2" pitchFamily="18" charset="2"/>
              <a:buNone/>
            </a:pPr>
            <a:r>
              <a:rPr lang="ru-RU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Задание</a:t>
            </a:r>
            <a:r>
              <a:rPr lang="ru-RU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-Составьте кластер – описание данной семьи .</a:t>
            </a:r>
          </a:p>
          <a:p>
            <a:endParaRPr lang="ru-RU" b="1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75" y="4572000"/>
            <a:ext cx="1928813" cy="10715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Семья</a:t>
            </a:r>
            <a:r>
              <a:rPr lang="ru-RU" dirty="0"/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3857625" y="3571875"/>
            <a:ext cx="1428750" cy="857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ДЕД</a:t>
            </a:r>
          </a:p>
        </p:txBody>
      </p:sp>
      <p:sp>
        <p:nvSpPr>
          <p:cNvPr id="8" name="Овал 7"/>
          <p:cNvSpPr/>
          <p:nvPr/>
        </p:nvSpPr>
        <p:spPr>
          <a:xfrm>
            <a:off x="5857875" y="4643438"/>
            <a:ext cx="1428750" cy="857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МАТЬ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3857625" y="5786438"/>
            <a:ext cx="1428750" cy="857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ВНУК</a:t>
            </a:r>
          </a:p>
        </p:txBody>
      </p:sp>
      <p:sp>
        <p:nvSpPr>
          <p:cNvPr id="10" name="Овал 9"/>
          <p:cNvSpPr/>
          <p:nvPr/>
        </p:nvSpPr>
        <p:spPr>
          <a:xfrm>
            <a:off x="1857375" y="4714875"/>
            <a:ext cx="1428750" cy="857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ОТЕЦ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214688" y="4929188"/>
            <a:ext cx="57150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9125" y="4286250"/>
            <a:ext cx="357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357813" y="4929188"/>
            <a:ext cx="571500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286250" y="5500688"/>
            <a:ext cx="357188" cy="500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38153"/>
            <a:ext cx="8352928" cy="2664296"/>
          </a:xfrm>
        </p:spPr>
        <p:txBody>
          <a:bodyPr>
            <a:normAutofit fontScale="55000" lnSpcReduction="2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Целевая установка </a:t>
            </a:r>
            <a:r>
              <a:rPr lang="ru-RU" sz="4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перед</a:t>
            </a:r>
            <a:r>
              <a:rPr lang="ru-RU" sz="3600" b="1" dirty="0" smtClean="0"/>
              <a:t> </a:t>
            </a:r>
          </a:p>
          <a:p>
            <a:pPr lvl="0"/>
            <a:r>
              <a:rPr lang="ru-RU" sz="3800" b="1" dirty="0" smtClean="0">
                <a:latin typeface="Bookman Old Style" panose="02050604050505020204" pitchFamily="18" charset="0"/>
              </a:rPr>
              <a:t>Что  </a:t>
            </a:r>
            <a:r>
              <a:rPr lang="ru-RU" sz="3800" b="1" dirty="0">
                <a:latin typeface="Bookman Old Style" panose="02050604050505020204" pitchFamily="18" charset="0"/>
              </a:rPr>
              <a:t>сделала невестка, когда дед разбил чешку с едой?</a:t>
            </a:r>
          </a:p>
          <a:p>
            <a:pPr lvl="0"/>
            <a:r>
              <a:rPr lang="ru-RU" sz="3800" b="1" dirty="0">
                <a:latin typeface="Bookman Old Style" panose="02050604050505020204" pitchFamily="18" charset="0"/>
              </a:rPr>
              <a:t>Почему невестка хотела кормить сына из лоханки?</a:t>
            </a:r>
          </a:p>
          <a:p>
            <a:pPr lvl="0"/>
            <a:r>
              <a:rPr lang="ru-RU" sz="3800" b="1" u="sng" dirty="0" smtClean="0">
                <a:latin typeface="Bookman Old Style" panose="02050604050505020204" pitchFamily="18" charset="0"/>
              </a:rPr>
              <a:t>Бранить - ……..</a:t>
            </a:r>
          </a:p>
          <a:p>
            <a:pPr lvl="0"/>
            <a:r>
              <a:rPr lang="ru-RU" sz="3800" b="1" dirty="0" smtClean="0">
                <a:latin typeface="Bookman Old Style" panose="02050604050505020204" pitchFamily="18" charset="0"/>
              </a:rPr>
              <a:t>Правильно </a:t>
            </a:r>
            <a:r>
              <a:rPr lang="ru-RU" sz="3800" b="1" dirty="0">
                <a:latin typeface="Bookman Old Style" panose="02050604050505020204" pitchFamily="18" charset="0"/>
              </a:rPr>
              <a:t>поступила невестка?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/>
              <a:t> </a:t>
            </a:r>
            <a:endParaRPr lang="ru-RU" sz="4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6162" y="620688"/>
            <a:ext cx="2056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7413" r="4094" b="17390"/>
          <a:stretch>
            <a:fillRect/>
          </a:stretch>
        </p:blipFill>
        <p:spPr bwMode="auto">
          <a:xfrm>
            <a:off x="892141" y="1052736"/>
            <a:ext cx="4504021" cy="31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1398835"/>
            <a:ext cx="3616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Всегда ли дедушка был таким слабым и беспомощным?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Почему  дедушку не сажали за стол.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Какие  чувства испытывал дедушка, когда ему приходилось обедать одному за печкой?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Почему дедушка разбил чашку?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8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Анализ 2 части.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8378" y="1052736"/>
            <a:ext cx="3538736" cy="4525963"/>
          </a:xfrm>
        </p:spPr>
        <p:txBody>
          <a:bodyPr/>
          <a:lstStyle/>
          <a:p>
            <a:pPr lvl="0"/>
            <a:r>
              <a:rPr lang="ru-RU" sz="2400" b="1" dirty="0" smtClean="0">
                <a:latin typeface="Bookman Old Style" panose="02050604050505020204" pitchFamily="18" charset="0"/>
              </a:rPr>
              <a:t>Что </a:t>
            </a:r>
            <a:r>
              <a:rPr lang="ru-RU" sz="2400" b="1" dirty="0">
                <a:latin typeface="Bookman Old Style" panose="02050604050505020204" pitchFamily="18" charset="0"/>
              </a:rPr>
              <a:t>и зачем мастерил Миша из палочек? </a:t>
            </a:r>
            <a:r>
              <a:rPr lang="ru-RU" sz="2400" b="1" dirty="0" smtClean="0">
                <a:latin typeface="Bookman Old Style" panose="02050604050505020204" pitchFamily="18" charset="0"/>
              </a:rPr>
              <a:t>Почему </a:t>
            </a:r>
            <a:r>
              <a:rPr lang="ru-RU" sz="2400" b="1" dirty="0">
                <a:latin typeface="Bookman Old Style" panose="02050604050505020204" pitchFamily="18" charset="0"/>
              </a:rPr>
              <a:t>его родители заплакали?</a:t>
            </a:r>
          </a:p>
          <a:p>
            <a:pPr lvl="0"/>
            <a:r>
              <a:rPr lang="ru-RU" sz="2400" b="1" dirty="0">
                <a:latin typeface="Bookman Old Style" panose="02050604050505020204" pitchFamily="18" charset="0"/>
              </a:rPr>
              <a:t>Как после этой истории стали относиться к дедушке? </a:t>
            </a:r>
          </a:p>
          <a:p>
            <a:pPr lvl="0"/>
            <a:r>
              <a:rPr lang="ru-RU" sz="2400" b="1" dirty="0">
                <a:latin typeface="Bookman Old Style" panose="02050604050505020204" pitchFamily="18" charset="0"/>
              </a:rPr>
              <a:t>Поняли ли свою ошибку родители Миши? Докажите текстом. 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7413" r="4094" b="17390"/>
          <a:stretch>
            <a:fillRect/>
          </a:stretch>
        </p:blipFill>
        <p:spPr bwMode="auto">
          <a:xfrm>
            <a:off x="251520" y="1828192"/>
            <a:ext cx="4820447" cy="333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67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. библиотекой\Desktop\oblozhka-staryj-ded-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83" y="3454659"/>
            <a:ext cx="3122290" cy="26593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700808"/>
            <a:ext cx="64087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8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«Что нужно для счастья?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спрашивал Л. Толстой и сам же отвечал.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u-RU" sz="3200" dirty="0" smtClean="0">
                <a:solidFill>
                  <a:srgbClr val="8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</a:t>
            </a:r>
            <a:r>
              <a:rPr lang="ru-RU" sz="3200" dirty="0">
                <a:solidFill>
                  <a:srgbClr val="8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Семья, близкие люди, возможность делать добро людям».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8103" y="3519524"/>
            <a:ext cx="4266609" cy="2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¡ÐÐÐÐ¢Ð« ÐÐÐ¢Ð¯Ð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" y="3867"/>
            <a:ext cx="9142611" cy="68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1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86408"/>
            <a:ext cx="8075240" cy="4525963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«Почитай   отца   своего  и мать свою, чтобы тебе было хорошо и чтобы ты долго жил на земле»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9028" y="5949280"/>
            <a:ext cx="3413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Библия, Ветхий Завет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76672"/>
            <a:ext cx="6048672" cy="3839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0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Я узнал, что...</a:t>
            </a:r>
            <a:endParaRPr lang="ru-RU" sz="3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На уроке мне понравилось...</a:t>
            </a:r>
            <a:endParaRPr lang="ru-RU" sz="3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Я хочу, чтобы...</a:t>
            </a:r>
            <a:endParaRPr lang="ru-RU" sz="3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После урока мне захотелось...</a:t>
            </a:r>
            <a:endParaRPr lang="ru-RU" sz="3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2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7239"/>
            <a:ext cx="3600400" cy="3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9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Реймхе\Рабочий стол\РОССИЯ\сказка о рыба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8800"/>
            <a:ext cx="3500462" cy="473956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Documents and Settings\Ольга\Рабочий стол\картинки\Крылов\1220130510_output_000006.gif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37" y="1003415"/>
            <a:ext cx="3476525" cy="268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Ольга\Рабочий стол\картинки\Крылов\694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746648" cy="38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50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http://player.myshared.ru/4/105831/slides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3"/>
          <a:stretch/>
        </p:blipFill>
        <p:spPr bwMode="auto">
          <a:xfrm>
            <a:off x="339469" y="274638"/>
            <a:ext cx="8465062" cy="60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Проверим….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Кто родителей почитает, век не умирает.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Вся семья вместе и душа на месте.</a:t>
            </a:r>
          </a:p>
          <a:p>
            <a:pPr lvl="0"/>
            <a:r>
              <a:rPr lang="ru-RU" b="1" dirty="0">
                <a:solidFill>
                  <a:srgbClr val="990033"/>
                </a:solidFill>
                <a:latin typeface="Bookman Old Style" panose="02050604050505020204" pitchFamily="18" charset="0"/>
              </a:rPr>
              <a:t>При солнышке тепло, а при матери добро.</a:t>
            </a:r>
          </a:p>
          <a:p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Детки – радость, детки же и горе.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47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xn--i1abbnckbmcl9fb.xn--p1ai/%D1%81%D1%82%D0%B0%D1%82%D1%8C%D0%B8/662986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165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arhivurokov.ru/videouroki/b/e/1/be1900269de9531e9b0adf41d8a5be5cf71b92b9/urok-litieraturnogho-chtieniia-vo-2-klassie-po-tiemie-istoki-siemieinogho-vospit_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147248" cy="510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610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уроке 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Познакомимся </a:t>
            </a:r>
            <a:r>
              <a:rPr lang="ru-RU" dirty="0"/>
              <a:t>с биографией Л.Н. Толстого; его произведениями,</a:t>
            </a:r>
          </a:p>
          <a:p>
            <a:pPr lvl="0"/>
            <a:r>
              <a:rPr lang="ru-RU" dirty="0"/>
              <a:t>Читать анализировать текст:</a:t>
            </a:r>
          </a:p>
          <a:p>
            <a:pPr lvl="0"/>
            <a:r>
              <a:rPr lang="ru-RU" dirty="0"/>
              <a:t> Учиться выразительно и правильно читать.</a:t>
            </a:r>
          </a:p>
          <a:p>
            <a:pPr lvl="0"/>
            <a:r>
              <a:rPr lang="ru-RU" dirty="0"/>
              <a:t>Учиться понимать прочитанное.</a:t>
            </a:r>
          </a:p>
          <a:p>
            <a:pPr lvl="0"/>
            <a:r>
              <a:rPr lang="ru-RU" dirty="0"/>
              <a:t>Учиться правильно и грамотно говорить.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7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Лев Николаевич Толстой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771" y="169168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(</a:t>
            </a:r>
            <a:r>
              <a:rPr lang="ru-RU" dirty="0">
                <a:solidFill>
                  <a:srgbClr val="C00000"/>
                </a:solidFill>
              </a:rPr>
              <a:t>1828 –1910)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ÐÐµÐ² ÐÐ¸ÐºÐ¾Ð»Ð°ÐµÐ²Ð¸Ñ Ð¢Ð¾Ð»ÑÑÐ¾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0315" r="13375" b="8107"/>
          <a:stretch/>
        </p:blipFill>
        <p:spPr bwMode="auto">
          <a:xfrm>
            <a:off x="1043608" y="1340768"/>
            <a:ext cx="3384376" cy="45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5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.ppt-online.org/files/slide/n/ndoF4SshX2B6eCIaWiPzA8uGwTlLb9pxEgNVYM/slide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/>
        </p:blipFill>
        <p:spPr bwMode="auto">
          <a:xfrm>
            <a:off x="0" y="-18655"/>
            <a:ext cx="9144000" cy="68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888543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Ясная Поляна. Главное здание усадьбы Л. Н. Толстого.</a:t>
            </a:r>
            <a:b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93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418</Words>
  <Application>Microsoft Office PowerPoint</Application>
  <PresentationFormat>Экран (4:3)</PresentationFormat>
  <Paragraphs>101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Arial Unicode MS</vt:lpstr>
      <vt:lpstr>Bookman Old Style</vt:lpstr>
      <vt:lpstr>Calibri</vt:lpstr>
      <vt:lpstr>Georgia</vt:lpstr>
      <vt:lpstr>Segoe UI Black</vt:lpstr>
      <vt:lpstr>Times New Roman</vt:lpstr>
      <vt:lpstr>Wingdings</vt:lpstr>
      <vt:lpstr>Wingdings 2</vt:lpstr>
      <vt:lpstr>Тема Office</vt:lpstr>
      <vt:lpstr>Презентация PowerPoint</vt:lpstr>
      <vt:lpstr>Речевая разминка</vt:lpstr>
      <vt:lpstr>Презентация PowerPoint</vt:lpstr>
      <vt:lpstr> Проверим….</vt:lpstr>
      <vt:lpstr>Презентация PowerPoint</vt:lpstr>
      <vt:lpstr>Презентация PowerPoint</vt:lpstr>
      <vt:lpstr>На  уроке мы </vt:lpstr>
      <vt:lpstr>Лев Николаевич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Лев Николаевич Толстой</vt:lpstr>
      <vt:lpstr>Дом музей Л.Н. Толстого в Ясной  Поляне</vt:lpstr>
      <vt:lpstr>Презентация PowerPoint</vt:lpstr>
      <vt:lpstr> Памятник Л.Н.Толстому</vt:lpstr>
      <vt:lpstr>Презентация PowerPoint</vt:lpstr>
      <vt:lpstr>Презентация PowerPoint</vt:lpstr>
      <vt:lpstr>Презентация PowerPoint</vt:lpstr>
      <vt:lpstr>Работа со словарём</vt:lpstr>
      <vt:lpstr>Отдыхаем!</vt:lpstr>
      <vt:lpstr>Обсудим…</vt:lpstr>
      <vt:lpstr>Презентация PowerPoint</vt:lpstr>
      <vt:lpstr>Анализ 2 части. 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Старый дед и внучек</dc:title>
  <dc:creator>Зав. библиотекой</dc:creator>
  <cp:lastModifiedBy>Пользователь</cp:lastModifiedBy>
  <cp:revision>63</cp:revision>
  <dcterms:created xsi:type="dcterms:W3CDTF">2017-02-23T13:11:39Z</dcterms:created>
  <dcterms:modified xsi:type="dcterms:W3CDTF">2018-11-21T21:11:32Z</dcterms:modified>
</cp:coreProperties>
</file>